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p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ps" altLang="ko-KR" b="1">
                <a:solidFill>
                  <a:schemeClr val="tx1">
                    <a:lumMod val="50000"/>
                    <a:lumOff val="50000"/>
                  </a:schemeClr>
                </a:solidFill>
              </a:rPr>
              <a:t>نمبر 16</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کلمه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خدای</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ps" altLang="ko-KR" sz="4000"/>
              <a:t>خدای موسی غږ کړ</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ps" altLang="ko-KR" sz="3200">
                <a:solidFill>
                  <a:schemeClr val="tx1">
                    <a:lumMod val="65000"/>
                    <a:lumOff val="35000"/>
                  </a:schemeClr>
                </a:solidFill>
              </a:rPr>
              <a:t>کله چې موسی د خدای غږ واورېد، څه یې ولیدل؟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ښکلی انګور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ورېځ او تندر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سوځیدونکی بوټی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ویشل شوی بحر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سوځیدونکی بوټی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شمیره 25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ګیډون او د هغه 300 سړي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a:t>
            </a:r>
            <a:r xmlns:a="http://schemas.openxmlformats.org/drawingml/2006/main">
              <a:rPr lang="ps" altLang="en-US" sz="4000">
                <a:solidFill>
                  <a:srgbClr val="FF0000"/>
                </a:solidFill>
              </a:rPr>
              <a:t> </a:t>
            </a:r>
            <a:r xmlns:a="http://schemas.openxmlformats.org/drawingml/2006/main">
              <a:rPr lang="ps" altLang="ko-KR" sz="4000">
                <a:solidFill>
                  <a:srgbClr val="FF0000"/>
                </a:solidFill>
              </a:rPr>
              <a:t>کلمه</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t>کله چې د مالِک خُدائ فرښته جدعون ته راښکاره شوه، هغۀ ووئيل، ”مالِک خُدائ ستا سره دے، يو تکړه جنګېره.</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قاضیان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۶:۱۲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600">
                <a:solidFill>
                  <a:schemeClr val="tx1">
                    <a:lumMod val="65000"/>
                    <a:lumOff val="35000"/>
                  </a:schemeClr>
                </a:solidFill>
              </a:rPr>
              <a:t>د څښتن فرښته جدعون ته راښکاره شوه او ویې ویل: "خدای ستا سره دی، یو تکړه جنګیالی." خدای هغه ته د اوښ او اوړو له لارې ډاډ ورکړ.</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کله چې هغه باور وکړ چې خدای هغه ته بللی دی، هغه د بعل او د هغه قربانګاه مات کړه چې اسراییلیانو یې عبادت کاوه.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جدعون ته وویل چې د مدیانیانو د ماتولو لپاره جنګیالي غوره کړئ. د خدای د لارښوونې سره سم، یوازې 300 نارینه غوره شوي.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هغه ته د دوی د برید لپاره یو ښه پلان ورکړ. خدای دې وکړي چې دوی په دننه کې مشعلونه او خالي جارونه ولري.</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شپه کې، جدعون او د هغه 300 سړو هغه پلان ترسره کړ چې خدای دوی ته ورکړی و. دوی د مدیانیانو په وړاندې جګړه وګټله.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ګیډون او د هغه 300 سړي یوازې د خدای د امر اطاعت کولو له لارې د ډیری مدیانیانو پروړاندې جګړه وګټله.</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زما په ژوند کې د بریا راز د خدای اطاعت کول دي.</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هغه لوی خدای دی چې یوازې د 300 نارینه وو سره د دښمن ډیری ځواک ماتولی شي.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کوم شی د جدعون او د هغه د 300 سړو لپاره د خپل دښمن د ماتولو لپاره نه و کارول شوی؟</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جار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تورې</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مشعل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ټرمونه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② </a:t>
            </a:r>
            <a:r xmlns:a="http://schemas.openxmlformats.org/drawingml/2006/main">
              <a:rPr lang="ps" altLang="ko-KR" sz="2800">
                <a:solidFill>
                  <a:srgbClr val="FF0000"/>
                </a:solidFill>
              </a:rPr>
              <a:t>تورې</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کله چې څښتن ولیدل چې هغه د لیدو لپاره تللی و، خدای هغه ته غږ وکړ</a:t>
            </a:r>
          </a:p>
          <a:p>
            <a:r xmlns:a="http://schemas.openxmlformats.org/drawingml/2006/main">
              <a:rPr lang="ps" altLang="ko-KR" sz="3600">
                <a:solidFill>
                  <a:schemeClr val="tx1">
                    <a:lumMod val="65000"/>
                    <a:lumOff val="35000"/>
                  </a:schemeClr>
                </a:solidFill>
              </a:rPr>
              <a:t>د بوټي دننه،</a:t>
            </a:r>
          </a:p>
          <a:p>
            <a:r xmlns:a="http://schemas.openxmlformats.org/drawingml/2006/main">
              <a:rPr lang="ps" altLang="ko-KR" sz="3600">
                <a:solidFill>
                  <a:schemeClr val="tx1">
                    <a:lumMod val="65000"/>
                    <a:lumOff val="35000"/>
                  </a:schemeClr>
                </a:solidFill>
              </a:rPr>
              <a:t>"موسی! موسی!" حضرت موسیٰ وفرمايل: ”زه دلته يم.</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a:t>
            </a:r>
            <a:r xmlns:a="http://schemas.openxmlformats.org/drawingml/2006/main">
              <a:rPr lang="ps" altLang="en-US" sz="4000">
                <a:solidFill>
                  <a:srgbClr val="FF0000"/>
                </a:solidFill>
              </a:rPr>
              <a:t> </a:t>
            </a:r>
            <a:r xmlns:a="http://schemas.openxmlformats.org/drawingml/2006/main">
              <a:rPr lang="ps" altLang="ko-KR" sz="4000">
                <a:solidFill>
                  <a:srgbClr val="FF0000"/>
                </a:solidFill>
              </a:rPr>
              <a:t>کلمه</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t>کله چې د مالِک خُدائ فرښته جدعون ته راښکاره شوه، هغۀ ووئيل، ”مالِک خُدائ ستا سره دے، يو تکړه جنګېره.</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قاضیان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۶:۱۲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ps" altLang="ko-KR" b="1">
                <a:solidFill>
                  <a:schemeClr val="tx1">
                    <a:lumMod val="50000"/>
                    <a:lumOff val="50000"/>
                  </a:schemeClr>
                </a:solidFill>
              </a:rPr>
              <a:t>نمبر 26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ps" altLang="ko-KR" sz="4000"/>
              <a:t>سمسون، یو پیاوړی جنګیالی.</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ښځې يو هلک وزېږاوه او سمسون يې نوم کېښود. هغه لوی شو او څښتن ورته برکت ورکړ،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s" altLang="ko-KR" sz="2800">
                <a:solidFill>
                  <a:schemeClr val="tx1">
                    <a:lumMod val="65000"/>
                    <a:lumOff val="35000"/>
                  </a:schemeClr>
                </a:solidFill>
              </a:rPr>
              <a:t>قاضیان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ps" altLang="ko-KR" sz="2500">
                <a:solidFill>
                  <a:schemeClr val="tx1">
                    <a:lumMod val="65000"/>
                    <a:lumOff val="35000"/>
                  </a:schemeClr>
                </a:solidFill>
              </a:rPr>
              <a:t>د بنى اِسرائيلو په مشرانو کښې د سمسون په نوم يو مشر وو. هغه یو سړی و چې د زیږون څخه خدای ته جلا شوی و.</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ps" altLang="ko-KR" sz="2400">
                <a:solidFill>
                  <a:schemeClr val="tx1">
                    <a:lumMod val="65000"/>
                    <a:lumOff val="35000"/>
                  </a:schemeClr>
                </a:solidFill>
              </a:rPr>
              <a:t>سمسون ډیر پیاوړی جنګیالی وو. د سمسون په وجه فلستین او نورو هیوادونو چې په دوی یې ظلم کاوه په بنی اسرائیلو ظلم نشو کولی</a:t>
            </a:r>
            <a:r xmlns:a="http://schemas.openxmlformats.org/drawingml/2006/main">
              <a:rPr lang="ps" altLang="en-US" sz="2400">
                <a:solidFill>
                  <a:schemeClr val="tx1">
                    <a:lumMod val="65000"/>
                    <a:lumOff val="35000"/>
                  </a:schemeClr>
                </a:solidFill>
              </a:rPr>
              <a:t> </a:t>
            </a:r>
            <a:r xmlns:a="http://schemas.openxmlformats.org/drawingml/2006/main">
              <a:rPr lang="ps" altLang="ko-KR" sz="2400">
                <a:solidFill>
                  <a:schemeClr val="tx1">
                    <a:lumMod val="65000"/>
                    <a:lumOff val="35000"/>
                  </a:schemeClr>
                </a:solidFill>
              </a:rPr>
              <a:t>نور</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ps" altLang="ko-KR" sz="2400">
                <a:solidFill>
                  <a:schemeClr val="tx1">
                    <a:lumMod val="65000"/>
                    <a:lumOff val="35000"/>
                  </a:schemeClr>
                </a:solidFill>
              </a:rPr>
              <a:t>د هغه ځواک د هغه د ویښتو څخه راغلی. مګر، د هغه ویښتان د احمقۍ له امله سیند شوي وو. نو، هغه خپل ځواک له لاسه ورکړ.</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s" altLang="ko-KR" sz="2500">
                <a:solidFill>
                  <a:schemeClr val="tx1">
                    <a:lumMod val="65000"/>
                    <a:lumOff val="35000"/>
                  </a:schemeClr>
                </a:solidFill>
              </a:rPr>
              <a:t>سمسون ونیول شو او د دښمن لخوا وخندل شو. هغه پښیمانه شو چې د غرور له امله احمق شو.</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s" altLang="ko-KR" sz="2500">
                <a:solidFill>
                  <a:schemeClr val="tx1">
                    <a:lumMod val="65000"/>
                    <a:lumOff val="35000"/>
                  </a:schemeClr>
                </a:solidFill>
              </a:rPr>
              <a:t>سمسون خدای ته دعا وکړه چې په پای کې هغه بیا پیاوړی کړي. خدای د هغه دعا ځواب کړه او په پای کې هغه ته ځواک ورکړ.</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ps" altLang="ko-KR" sz="3200">
                <a:solidFill>
                  <a:schemeClr val="tx1">
                    <a:lumMod val="65000"/>
                    <a:lumOff val="35000"/>
                  </a:schemeClr>
                </a:solidFill>
              </a:rPr>
              <a:t>سمسون یو سړی و چې د خدای لخوا ځانګړی فضل او بلنه ورکړل شوې وه.</a:t>
            </a:r>
            <a:r xmlns:a="http://schemas.openxmlformats.org/drawingml/2006/main">
              <a:rPr lang="p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خو د خپل غرور له امله</a:t>
            </a:r>
          </a:p>
          <a:p>
            <a:pPr xmlns:a="http://schemas.openxmlformats.org/drawingml/2006/main" algn="ctr"/>
            <a:r xmlns:a="http://schemas.openxmlformats.org/drawingml/2006/main">
              <a:rPr lang="ps" altLang="ko-KR" sz="3200">
                <a:solidFill>
                  <a:schemeClr val="tx1">
                    <a:lumMod val="65000"/>
                    <a:lumOff val="35000"/>
                  </a:schemeClr>
                </a:solidFill>
              </a:rPr>
              <a:t>هغه ټول له لاسه ورکړل.</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موږ هم د خدای محبوب ماشومان یو چې د خدای فضل او ماموریت مو ترلاسه کړی دی.</a:t>
            </a:r>
            <a:r xmlns:a="http://schemas.openxmlformats.org/drawingml/2006/main">
              <a:rPr lang="p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له همدې امله ، موږ باید د خدای کلام په وړاندې عاجز شو.</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خدای زموږ جدي او ریښتیني دعاګانې اوري او ځواب ورکوي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نه.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۱۷</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کلمه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خدای</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لس آفتونه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د سمسون ځواک له کوم ځای څخه راغلی؟</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ویښتان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بازو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پښه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سترګې</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ps" altLang="en-US" sz="2800">
                <a:solidFill>
                  <a:srgbClr val="FF0000"/>
                </a:solidFill>
              </a:rPr>
              <a:t>① </a:t>
            </a:r>
            <a:r xmlns:a="http://schemas.openxmlformats.org/drawingml/2006/main">
              <a:rPr lang="ps" altLang="ko-KR" sz="2800">
                <a:solidFill>
                  <a:srgbClr val="FF0000"/>
                </a:solidFill>
              </a:rPr>
              <a:t>ویښتان</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ښځې يو هلک وزېږاوه او سمسون يې نوم کېښود. هغه لوی شو او څښتن ورته برکت ورکړ،</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s" altLang="ko-KR" sz="2800">
                <a:solidFill>
                  <a:schemeClr val="tx1">
                    <a:lumMod val="65000"/>
                    <a:lumOff val="35000"/>
                  </a:schemeClr>
                </a:solidFill>
              </a:rPr>
              <a:t>قاضیان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نمبر 27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t>روت، د عالي شخصیت ښځه</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ستاسو خلک به زما خلک او ستاسو خدای زما خدای وي.</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روت</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۱:۱۶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یوه یهودي ښځه، نعومي دوه زامن درلودل چې له غیرتي سره یې واده وکړ. خو د هغې دوه زامن مړه شول. نو هغه د خپلو دوو کونډو لوڼو سره پاتې شوه.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نعومي پریکړه وکړه چې بیرته په یهودا کې خپل کور ته لاړ شي. هغې خپلو دوو لوڼو ته وویل چې کور ته لاړ شه. خو د هغې دويمه لور بېرته خپل ټاټوبي ته لاړه نه شوه، بلکې په يهوداه کې يې د خپل خسر پسې لاړه.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روت باید د نعومي سره د ژوند کولو لپاره پاتې شوي غله راټول کړي، ځکه چې هغې د کور اداره کولو لپاره میړه نه درلود.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هغې د بوعز په پټي کې پاتې شوي غله راټول کړل. بوعز فکر وکړ چې هغه یوه شریفه ښځه ده او هغه د روت سره واده وکړ.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400">
                <a:solidFill>
                  <a:schemeClr val="tx1">
                    <a:lumMod val="65000"/>
                    <a:lumOff val="35000"/>
                  </a:schemeClr>
                </a:solidFill>
              </a:rPr>
              <a:t>بوعز روت او نومي د کورنۍ په توګه ترلاسه کړل او خوشحاله ژوند یې وکړ. په راتلونکي کې ، پاچا ډیویډ او عیسی د بوز او روت له لیکې څخه راغلي.</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روت یوه غیرتي وه. هغه ښه او مخلصه ښځه وه او د خپلې مور او خویندو ښه خدمت یې کاوه.</a:t>
            </a:r>
          </a:p>
          <a:p>
            <a:pPr xmlns:a="http://schemas.openxmlformats.org/drawingml/2006/main" algn="ctr"/>
            <a:r xmlns:a="http://schemas.openxmlformats.org/drawingml/2006/main">
              <a:rPr lang="ps" altLang="ko-KR" sz="3600">
                <a:solidFill>
                  <a:schemeClr val="tx1">
                    <a:lumMod val="65000"/>
                    <a:lumOff val="35000"/>
                  </a:schemeClr>
                </a:solidFill>
              </a:rPr>
              <a:t>نو، هغې ته برکت ورکړل شو.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موږ هم باید له خپلو ګاونډیانو سره مرسته وکړو</a:t>
            </a:r>
          </a:p>
          <a:p>
            <a:pPr xmlns:a="http://schemas.openxmlformats.org/drawingml/2006/main" algn="ctr"/>
            <a:r xmlns:a="http://schemas.openxmlformats.org/drawingml/2006/main">
              <a:rPr lang="ps" altLang="ko-KR" sz="3600">
                <a:solidFill>
                  <a:schemeClr val="tx1">
                    <a:lumMod val="65000"/>
                    <a:lumOff val="35000"/>
                  </a:schemeClr>
                </a:solidFill>
              </a:rPr>
              <a:t>او د خدای عبادت وکړئ</a:t>
            </a:r>
          </a:p>
          <a:p>
            <a:pPr xmlns:a="http://schemas.openxmlformats.org/drawingml/2006/main" algn="ctr"/>
            <a:r xmlns:a="http://schemas.openxmlformats.org/drawingml/2006/main">
              <a:rPr lang="ps" altLang="ko-KR" sz="3600">
                <a:solidFill>
                  <a:schemeClr val="tx1">
                    <a:lumMod val="65000"/>
                    <a:lumOff val="35000"/>
                  </a:schemeClr>
                </a:solidFill>
              </a:rPr>
              <a:t>په ښه او صادق زړه سره.</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ps" altLang="ko-KR" sz="3600">
                <a:solidFill>
                  <a:schemeClr val="tx1">
                    <a:lumMod val="65000"/>
                    <a:lumOff val="35000"/>
                  </a:schemeClr>
                </a:solidFill>
              </a:rPr>
              <a:t>او مصريان به پوه شي چې زه څښتن يم کله چې زه خپل لاس د مصر په وړاندې پورته کړم او اسرائيليان له هغه څخه وباسم.</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۷:۵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ظاهر ته نه ګوري بلکې زړه ته ګوري.</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نعومي ولې له موآب څخه يهوداه ته راستون شو؟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ځکه ناروغه شوه..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ځکه چې میړه یې مړ شو..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ځکه چې د هغې دوه زامن مړه شول..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ځکه چې هغې غوښتل د خپلې کورنۍ سره وویني..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③ </a:t>
            </a:r>
            <a:r xmlns:a="http://schemas.openxmlformats.org/drawingml/2006/main">
              <a:rPr lang="ps" altLang="ko-KR" sz="2800">
                <a:solidFill>
                  <a:srgbClr val="FF0000"/>
                </a:solidFill>
              </a:rPr>
              <a:t>ځکه چې د هغې دوه زامن مړه شول..</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ستاسو خلک به زما خلک او ستاسو خدای زما خدای وي.</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روت</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۱:۱۶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شمیره 28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د حنا دعا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او سموئیل هلک د مالِک خُدائ او سړو په شان د قد او فضل سره وده وکړه.</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1 سموئیل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۲:۲۶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حنا هیڅ زوی نه درلود. نو هغه دومره غمجنه وه چې خدای ته یې دعا وکړه. "اې پلاره خدایه، که ته ماته زوی راکړې، زه به یې د هغه د ژوند د ټولو ورځو لپاره درکړم."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د هغې دعا په یاد کړه او حنا ته یې د سموئیل په نوم زوی ورکړ.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حنا خپل زوی په معبد کې د خدای عبادت ته ورکړ لکه څنګه چې هغې مخکې دعا کوله.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سموئیل په معبد کې د خدای عبادت کاوه. هغه د نارینه او خدای څخه ډیر فضل ترلاسه کړ.</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400">
                <a:solidFill>
                  <a:schemeClr val="tx1">
                    <a:lumMod val="65000"/>
                    <a:lumOff val="35000"/>
                  </a:schemeClr>
                </a:solidFill>
              </a:rPr>
              <a:t>کوچنی سمویل ښه لوی شو چې یو ځوان هلک وي. بیا وروسته، هغه یو پیغمبر شو چې د خدای غږ یې واورید.</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موسی د خدای حکم د مصر پاچا فرعون ته وویل. "دا هغه څه دي چې څښتن فرمایي: زما خلک پریږدئ چې زما عبادت وکړي.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solidFill>
                  <a:schemeClr val="tx1">
                    <a:lumMod val="65000"/>
                    <a:lumOff val="35000"/>
                  </a:schemeClr>
                </a:solidFill>
              </a:rPr>
              <a:t>خدای د حنا ټولې دعاګانې واورېدې، هغه یې په یاد وساتله او په بشپړ ډول یې ځواب ورکړ.</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خدای زموږ ټول دعا اوري.</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نو موږ باید دعا وکړو</a:t>
            </a:r>
          </a:p>
          <a:p>
            <a:pPr xmlns:a="http://schemas.openxmlformats.org/drawingml/2006/main" algn="ctr"/>
            <a:r xmlns:a="http://schemas.openxmlformats.org/drawingml/2006/main">
              <a:rPr lang="ps" altLang="ko-KR" sz="3200">
                <a:solidFill>
                  <a:schemeClr val="tx1">
                    <a:lumMod val="65000"/>
                    <a:lumOff val="35000"/>
                  </a:schemeClr>
                </a:solidFill>
              </a:rPr>
              <a:t>په جدي او صادقانه توګه.</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زموږ دعا واورېده او په وفادارۍ سره یې ځواب ورکړ.</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a:t>
            </a:r>
            <a:r xmlns:a="http://schemas.openxmlformats.org/drawingml/2006/main">
              <a:rPr lang="ps" altLang="en-US" sz="4000">
                <a:solidFill>
                  <a:srgbClr val="FF0000"/>
                </a:solidFill>
              </a:rPr>
              <a:t> </a:t>
            </a:r>
            <a:r xmlns:a="http://schemas.openxmlformats.org/drawingml/2006/main">
              <a:rPr lang="ps" altLang="ko-KR" sz="4000">
                <a:solidFill>
                  <a:srgbClr val="FF0000"/>
                </a:solidFill>
              </a:rPr>
              <a:t>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حنا ولې دومره غمجنه وه؟</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معدې د درد له امله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د پیسو د نشتوالي له امله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زوی نه درلودل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ځکه چې هغه بدرنګه وه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د زوی نه درلودل</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او سموئیل هلک د مالِک خُدائ او سړو په شان د قد او فضل سره وده وکړه.</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1 سموئیل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۲:۲۶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نه.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29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پاچا ساؤل، د اسراییلو لومړی پاچا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مالِک خُدائ په جواب کښې ووئيل، ”د هغوئ خبرې واورئ او هغوئ ته يو بادشاه ورکړئ. بيا سموئيل د بنى اِسرائيلو سړو ته ووئيل، ”هرڅوک خپل ښار ته واپس لاړ شى.</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1 سموئیل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۸:۲۲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"موږ پاچا ته اړتیا لرو!" د اسراییلو خلکو وغوښتل چې سموئیل ته د دوی لپاره یو پاچا ورکړي.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"زه به هغوی ته یو پاچا درکړم لکه څنګه چې دوی غوښتنه کوي." خدای سموئیل ته ځواب ورکړ.</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ساؤل سموئیل ته ولېږه. خدای سموئیل ته اجازه ورکړه چې په خپل سر تېل واچوي ترڅو د اسراییلو پاچا شي.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"دا زموږ مشر دی، ساؤل." سموئیل اسراییلیانو ته خبر ورکړ چې خدای ساؤل د اسراییلو مشر ټاکلی.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"هیڅ کله! خدای څوک دی؟ زه یو خدای یم" فرعون دا په کلکه رد کړه.</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400">
                <a:solidFill>
                  <a:schemeClr val="tx1">
                    <a:lumMod val="65000"/>
                    <a:lumOff val="35000"/>
                  </a:schemeClr>
                </a:solidFill>
              </a:rPr>
              <a:t>په لومړي سر کې، ساؤل په وفادارۍ سره د خدای رضا اطاعت کولو سره د اسراییلو ښه رهبري وکړه. په هرصورت، هغه یو بد پاچا شو چې د خپل غرور او غرور له امله یې د خدای له ارادې سره خیانت وکړ.</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په لومړي سر کې ساؤل عاجز و.</a:t>
            </a:r>
          </a:p>
          <a:p>
            <a:pPr xmlns:a="http://schemas.openxmlformats.org/drawingml/2006/main" algn="ctr"/>
            <a:r xmlns:a="http://schemas.openxmlformats.org/drawingml/2006/main">
              <a:rPr lang="ps" altLang="ko-KR" sz="3600">
                <a:solidFill>
                  <a:schemeClr val="tx1">
                    <a:lumMod val="65000"/>
                    <a:lumOff val="35000"/>
                  </a:schemeClr>
                </a:solidFill>
              </a:rPr>
              <a:t>په هرصورت، وروسته له هغه چې هغه پاچا شو،</a:t>
            </a:r>
          </a:p>
          <a:p>
            <a:pPr xmlns:a="http://schemas.openxmlformats.org/drawingml/2006/main" algn="ctr"/>
            <a:r xmlns:a="http://schemas.openxmlformats.org/drawingml/2006/main">
              <a:rPr lang="ps" altLang="ko-KR" sz="3600">
                <a:solidFill>
                  <a:schemeClr val="tx1">
                    <a:lumMod val="65000"/>
                    <a:lumOff val="35000"/>
                  </a:schemeClr>
                </a:solidFill>
              </a:rPr>
              <a:t>هغه نور د خدای رضا ونه منله.</a:t>
            </a:r>
          </a:p>
          <a:p>
            <a:pPr xmlns:a="http://schemas.openxmlformats.org/drawingml/2006/main" algn="ctr"/>
            <a:r xmlns:a="http://schemas.openxmlformats.org/drawingml/2006/main">
              <a:rPr lang="ps" altLang="ko-KR" sz="3600">
                <a:solidFill>
                  <a:schemeClr val="tx1">
                    <a:lumMod val="65000"/>
                    <a:lumOff val="35000"/>
                  </a:schemeClr>
                </a:solidFill>
              </a:rPr>
              <a:t>غرور او حرص شو.</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تاسو باید په دوامداره توګه عاجز اوسئ کله چې ستاسو پلار خدای تاسو پورته کوي.</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الله عاجزان خوښوي</a:t>
            </a:r>
          </a:p>
          <a:p>
            <a:r xmlns:a="http://schemas.openxmlformats.org/drawingml/2006/main">
              <a:rPr lang="ps" altLang="ko-KR" sz="3600">
                <a:solidFill>
                  <a:schemeClr val="tx1">
                    <a:lumMod val="65000"/>
                    <a:lumOff val="35000"/>
                  </a:schemeClr>
                </a:solidFill>
              </a:rPr>
              <a:t>خو غرور ردوي.</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بنی اسرائیلو له سموئیل څخه څه وغوښتل؟</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خواړه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پاچا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خدای کلام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کور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② </a:t>
            </a:r>
            <a:r xmlns:a="http://schemas.openxmlformats.org/drawingml/2006/main">
              <a:rPr lang="ps" altLang="ko-KR" sz="2800">
                <a:solidFill>
                  <a:srgbClr val="FF0000"/>
                </a:solidFill>
              </a:rPr>
              <a:t>پاچا</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مالِک خُدائ په جواب کښې ووئيل، ”د هغوئ خبرې واورئ او هغوئ ته يو بادشاه ورکړئ. بيا سموئيل د بنى اِسرائيلو سړو ته ووئيل، ”هرڅوک خپل ښار ته واپس لاړ شى.</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1 سموئیل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۸:۲۲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نه.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30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t>ځوان هلک، ډیویډ چا چې ګولیات وواژه</a:t>
            </a:r>
            <a:r xmlns:a="http://schemas.openxmlformats.org/drawingml/2006/main">
              <a:rPr lang="ps"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داؤد فلستي ته ووئيل، ”تاسو په تُوره، نېزه او جېل سره زما خلاف راشئ، خو زۀ د مالِک خُدائ ربُ الافواج په نوم چې د بنى اِسرائيلو د لښکرو خُدائ پاک چې تا ترې سرغړاوى کړى دى، راځم.</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1 سموئیل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۱۷:۴۵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500">
                <a:solidFill>
                  <a:schemeClr val="tx1">
                    <a:lumMod val="65000"/>
                    <a:lumOff val="35000"/>
                  </a:schemeClr>
                </a:solidFill>
              </a:rPr>
              <a:t>د فلستيانو په کمپ کې د جوليت په نوم يو لوى سرتېرى و. هغه د جنګ په پیل کولو سره د خدای نوم ته سپکاوی وکړ.</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400">
                <a:solidFill>
                  <a:schemeClr val="tx1">
                    <a:lumMod val="65000"/>
                    <a:lumOff val="35000"/>
                  </a:schemeClr>
                </a:solidFill>
              </a:rPr>
              <a:t>هیچا د هغه د ډارولو له امله د هغه سره د جنګ کولو جرئت ونه کړ.</a:t>
            </a:r>
          </a:p>
          <a:p>
            <a:r xmlns:a="http://schemas.openxmlformats.org/drawingml/2006/main">
              <a:rPr lang="ps" altLang="ko-KR" sz="2400">
                <a:solidFill>
                  <a:schemeClr val="tx1">
                    <a:lumMod val="65000"/>
                    <a:lumOff val="35000"/>
                  </a:schemeClr>
                </a:solidFill>
              </a:rPr>
              <a:t>په هغه وخت کې، ځوان هلک، داؤد، پادشاه ساؤل ته وویل: "زه به لاړ شم او د هغه سره جګړه وکړم."</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که خدای له ما سره وي زه کولی شم هغه مات کړم.</a:t>
            </a:r>
          </a:p>
          <a:p>
            <a:r xmlns:a="http://schemas.openxmlformats.org/drawingml/2006/main">
              <a:rPr lang="ps" altLang="ko-KR" sz="2800">
                <a:solidFill>
                  <a:schemeClr val="tx1">
                    <a:lumMod val="65000"/>
                    <a:lumOff val="35000"/>
                  </a:schemeClr>
                </a:solidFill>
              </a:rPr>
              <a:t>داود د پنځو نرمو تیږو سره جولیات ته نږدې شو.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موسی خدای ته دعا وکړه. "خدای، مهرباني وکړئ ما ته خبر راکړئ چې تاسو به له اوس څخه څه وکړئ."</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500">
                <a:solidFill>
                  <a:schemeClr val="tx1">
                    <a:lumMod val="65000"/>
                    <a:lumOff val="35000"/>
                  </a:schemeClr>
                </a:solidFill>
              </a:rPr>
              <a:t>داود جالوت ته وویل چې د هغه په وړاندې په توره او نیزۍ سره راغلی. "زه ستاسو سره د څښتن خدای په نوم جنګ کوم!"</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600">
                <a:solidFill>
                  <a:schemeClr val="tx1">
                    <a:lumMod val="65000"/>
                    <a:lumOff val="35000"/>
                  </a:schemeClr>
                </a:solidFill>
              </a:rPr>
              <a:t>داود یوه تیږه وغورځوله او د جولیات په تندی یې ووهله.</a:t>
            </a:r>
          </a:p>
          <a:p>
            <a:r xmlns:a="http://schemas.openxmlformats.org/drawingml/2006/main">
              <a:rPr lang="ps" altLang="ko-KR" sz="2600">
                <a:solidFill>
                  <a:schemeClr val="tx1">
                    <a:lumMod val="65000"/>
                    <a:lumOff val="35000"/>
                  </a:schemeClr>
                </a:solidFill>
              </a:rPr>
              <a:t>داود د خدای په مرسته په دې جګړه کې بریا ترلاسه کړه.</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solidFill>
                  <a:schemeClr val="tx1">
                    <a:lumMod val="65000"/>
                    <a:lumOff val="35000"/>
                  </a:schemeClr>
                </a:solidFill>
              </a:rPr>
              <a:t>اسراییلي پوځیان ویریدل</a:t>
            </a:r>
            <a:r xmlns:a="http://schemas.openxmlformats.org/drawingml/2006/main">
              <a:rPr lang="ps" altLang="en-US" sz="3200">
                <a:solidFill>
                  <a:schemeClr val="tx1">
                    <a:lumMod val="65000"/>
                    <a:lumOff val="35000"/>
                  </a:schemeClr>
                </a:solidFill>
              </a:rPr>
              <a:t> </a:t>
            </a:r>
            <a:r xmlns:a="http://schemas.openxmlformats.org/drawingml/2006/main">
              <a:rPr lang="ps" altLang="ko-KR" sz="3200">
                <a:solidFill>
                  <a:schemeClr val="tx1">
                    <a:lumMod val="65000"/>
                    <a:lumOff val="35000"/>
                  </a:schemeClr>
                </a:solidFill>
              </a:rPr>
              <a:t>د لوی ګولیات. دوی د هغه څخه ډاریدل.</a:t>
            </a:r>
          </a:p>
          <a:p>
            <a:pPr xmlns:a="http://schemas.openxmlformats.org/drawingml/2006/main" algn="ctr"/>
            <a:r xmlns:a="http://schemas.openxmlformats.org/drawingml/2006/main">
              <a:rPr lang="ps" altLang="ko-KR" sz="3200">
                <a:solidFill>
                  <a:schemeClr val="tx1">
                    <a:lumMod val="65000"/>
                    <a:lumOff val="35000"/>
                  </a:schemeClr>
                </a:solidFill>
              </a:rPr>
              <a:t>په هرصورت، داود، چې د خدای په ساتنه باور درلود، په زړورتیا سره د هغه سره جګړه وکړه او هغه یې مات کړ.</a:t>
            </a:r>
          </a:p>
          <a:p>
            <a:pPr xmlns:a="http://schemas.openxmlformats.org/drawingml/2006/main" algn="ctr"/>
            <a:r xmlns:a="http://schemas.openxmlformats.org/drawingml/2006/main">
              <a:rPr lang="ps" altLang="ko-KR" sz="3200">
                <a:solidFill>
                  <a:schemeClr val="tx1">
                    <a:lumMod val="65000"/>
                    <a:lumOff val="35000"/>
                  </a:schemeClr>
                </a:solidFill>
              </a:rPr>
              <a:t>موږ باید باور ولرو چې خدای تل زموږ ساتنه کوي. موږ کولی شو د باور له لارې زړورتیا ولرو چې خدای به په هر حالت کې زموږ ساتنه وکړي.</a:t>
            </a:r>
          </a:p>
          <a:p>
            <a:pPr xmlns:a="http://schemas.openxmlformats.org/drawingml/2006/main" algn="ctr"/>
            <a:r xmlns:a="http://schemas.openxmlformats.org/drawingml/2006/main">
              <a:rPr lang="ps" altLang="ko-KR" sz="3200">
                <a:solidFill>
                  <a:schemeClr val="tx1">
                    <a:lumMod val="65000"/>
                    <a:lumOff val="35000"/>
                  </a:schemeClr>
                </a:solidFill>
              </a:rPr>
              <a:t>هغه زړورتیا چې په خدای باور لري په هر ډول ویره بریالي کیدی شي.</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هغو کسانو ته بریا ورکوي چې د هغه لپاره جنګیږي.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دا څه شی وو چې داود په جولیات کې وغورځول؟</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توره</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سپینه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ډبره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ډال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③ </a:t>
            </a:r>
            <a:r xmlns:a="http://schemas.openxmlformats.org/drawingml/2006/main">
              <a:rPr lang="ps" altLang="ko-KR" sz="2800">
                <a:solidFill>
                  <a:srgbClr val="FF0000"/>
                </a:solidFill>
              </a:rPr>
              <a:t>ډبره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داؤد فلستي ته ووئيل، ”تاسو په تُوره، نېزه او جېل سره زما خلاف راشئ، خو زۀ د مالِک خُدائ ربُ الافواج په نوم چې د بنى اِسرائيلو د لښکرو خُدائ پاک چې تا ترې سرغړاوى کړى دى، راځم.</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1 سموئیل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۱۷:۴۵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700">
                <a:solidFill>
                  <a:schemeClr val="tx1">
                    <a:lumMod val="65000"/>
                    <a:lumOff val="35000"/>
                  </a:schemeClr>
                </a:solidFill>
              </a:rPr>
              <a:t>خدای دې د مصر په ټوله خاوره لس آفتونه راوباسي. د مصر خلک او فرعون په دې پوه شول چې ریښتینی خدای څوک دی.</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"موسى، همدا اوس د خپلو ټولو اسرائيليانو سره د مصر څخه لاړ شه." فرعون بله چاره نه درلوده مګر دوی پریږده.</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فرعون فکر کاوه چې هغه د خدای په پام کې نیولو سره خورا پیاوړی دی.</a:t>
            </a:r>
            <a:r xmlns:a="http://schemas.openxmlformats.org/drawingml/2006/main">
              <a:rPr lang="p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نو، هغه باید د لویو ناورینونو لاندې وي.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موږ باید اعتراف وکړو چې خدای پاک دی نه موږ.</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کله چې څښتن ولیدل چې هغه د لیدو لپاره تللی و، خدای هغه ته غږ وکړ</a:t>
            </a:r>
          </a:p>
          <a:p>
            <a:r xmlns:a="http://schemas.openxmlformats.org/drawingml/2006/main">
              <a:rPr lang="ps" altLang="ko-KR" sz="3600">
                <a:solidFill>
                  <a:schemeClr val="tx1">
                    <a:lumMod val="65000"/>
                    <a:lumOff val="35000"/>
                  </a:schemeClr>
                </a:solidFill>
              </a:rPr>
              <a:t>د بوټي دننه،</a:t>
            </a:r>
          </a:p>
          <a:p>
            <a:r xmlns:a="http://schemas.openxmlformats.org/drawingml/2006/main">
              <a:rPr lang="ps" altLang="ko-KR" sz="3600">
                <a:solidFill>
                  <a:schemeClr val="tx1">
                    <a:lumMod val="65000"/>
                    <a:lumOff val="35000"/>
                  </a:schemeClr>
                </a:solidFill>
              </a:rPr>
              <a:t>"موسی! موسی!" حضرت موسیٰ وفرمايل: ”زه دلته يم.</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مختلف بُتونه یا نور غلط خدایان دي.</a:t>
            </a:r>
          </a:p>
          <a:p>
            <a:r xmlns:a="http://schemas.openxmlformats.org/drawingml/2006/main">
              <a:rPr lang="ps" altLang="ko-KR" sz="3600">
                <a:solidFill>
                  <a:schemeClr val="tx1">
                    <a:lumMod val="65000"/>
                    <a:lumOff val="35000"/>
                  </a:schemeClr>
                </a:solidFill>
              </a:rPr>
              <a:t>خدای ژوندی دی او د خپل ځواکمن ځواک سره کار کوي.</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پاک په مصر باندې څومره آفتونه نازل کړل؟</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پنځه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اوه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دولس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لس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لس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ps" altLang="ko-KR" sz="3600">
                <a:solidFill>
                  <a:schemeClr val="tx1">
                    <a:lumMod val="65000"/>
                    <a:lumOff val="35000"/>
                  </a:schemeClr>
                </a:solidFill>
              </a:rPr>
              <a:t>او مصريان به پوه شي چې زه څښتن يم کله چې زه خپل لاس د مصر په وړاندې پورته کړم او اسرائيليان له هغه څخه وباسم.</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۷:۵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نه. ۱۸</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د ورېځې ستنه</a:t>
            </a:r>
          </a:p>
          <a:p>
            <a:pPr xmlns:a="http://schemas.openxmlformats.org/drawingml/2006/main" algn="ctr"/>
            <a:r xmlns:a="http://schemas.openxmlformats.org/drawingml/2006/main">
              <a:rPr lang="ps" altLang="ko-KR" sz="4400"/>
              <a:t>او د اور ستنه</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د ورځې په خوا کې څښتن د ورېځې په ستنه کې د هغوی څخه مخکې روان و چې د دوی په لاره کې لارښوونه وکړي او د شپې لخوا د اور په ستن کې دوی ته رڼا ورکړي، ترڅو دوی د ورځې یا شپې سفر وکړي.</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د اسراییلو خلکو په مصر کې 430 کاله ژوند کاوه. دوی د 430 کلونو په پای کې د وعدې شوې ځمکې - کنعان ته بیرته ستنیدو لپاره مصر پریښود.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"موږ څنګه سمه لاره ترلاسه کولی شو؟"، "که چیرې موږ په لاره کې له بدو خلکو سره ولیدل؟" دوی ډیر اندیښمن دي.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دې وخت کې، خدای دوی ته شواهد وښودل چې هغه دوی ته لارښوونه کوله. دا د ورېځې ستنه وه.</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شپه کې، دا د اور ستنه شوه. په دې توګه، خدای شپه او ورځ دوی ته لارښوونه وکړه.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400">
                <a:solidFill>
                  <a:schemeClr val="tx1">
                    <a:lumMod val="65000"/>
                    <a:lumOff val="35000"/>
                  </a:schemeClr>
                </a:solidFill>
              </a:rPr>
              <a:t>"موږ نه وېرېږو، ځکه چې خدای زموږ سره دی!" د اسراییلو خلکو د خدای څخه مننه وکړه چې د ورېځې ستنې او د اور د ستنې سره یې لارښوونه وکړه.</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یوه ورځ چې موسی علیه السلام یو مصری ولید چې یو اسرائیلي وهي، په غوسه شو، له خپلو خلکو سره یو ځای شو او مصري یې وواژه.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a:t>
            </a:r>
            <a:r xmlns:a="http://schemas.openxmlformats.org/drawingml/2006/main">
              <a:rPr lang="ps" altLang="en-US" sz="4000">
                <a:solidFill>
                  <a:srgbClr val="FF0000"/>
                </a:solidFill>
              </a:rPr>
              <a:t> </a:t>
            </a:r>
            <a:r xmlns:a="http://schemas.openxmlformats.org/drawingml/2006/main">
              <a:rPr lang="ps" altLang="ko-KR" sz="4000">
                <a:solidFill>
                  <a:srgbClr val="FF0000"/>
                </a:solidFill>
              </a:rPr>
              <a:t>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کله چې ډیری اسراییلیان د خطرناک صحرا څخه تیریدل، خدای دوی ته شواهد وښودل چې هغه د ورېځې ستنې او د اور د ستنې سره لارښوونه او ساتنه یې وکړه.</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اوس، خدای زما سره دی او زما ساتنه کوي. راځئ چې د خدای شکر ادا کړو.</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دې تل زموږ سره وي.</a:t>
            </a:r>
          </a:p>
          <a:p>
            <a:r xmlns:a="http://schemas.openxmlformats.org/drawingml/2006/main">
              <a:rPr lang="ps" altLang="ko-KR" sz="3600">
                <a:solidFill>
                  <a:schemeClr val="tx1">
                    <a:lumMod val="65000"/>
                    <a:lumOff val="35000"/>
                  </a:schemeClr>
                </a:solidFill>
              </a:rPr>
              <a:t>او هغه شپه او ورځ زموږ ساتنه کوي.</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کله چې اسراییلیان د مصر څخه ووتل، خدای دوی ته څه لارښوونه وکړه؟</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ورېځې ستنه او د اور ستنه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مرغۍ او کبان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لمر او سپوږمۍ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سپی او پیشو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① </a:t>
            </a:r>
            <a:r xmlns:a="http://schemas.openxmlformats.org/drawingml/2006/main">
              <a:rPr lang="ps" altLang="ko-KR" sz="2800">
                <a:solidFill>
                  <a:srgbClr val="FF0000"/>
                </a:solidFill>
              </a:rPr>
              <a:t>د ورېځې ستنه او د اور ستنه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د ورځې په خوا کې څښتن د ورېځې په ستنه کې د هغوی څخه مخکې روان و چې د دوی په لاره کې لارښوونه وکړي او د شپې لخوا د اور په ستن کې دوی ته رڼا ورکړي، ترڅو دوی د ورځې یا شپې سفر وکړي.</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شمیره 19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اسراییلیان په وچه ځمکه کې د ویشل شوي بحر څخه تیریږي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بيا حضرت موس ٰی خپل لاس د سمندر په سر اوچت کړ او ټوله شپه مالِک خُدائ سمندر په زوره ختيز باد سره وګرځولو او په وچه زمکه يې بدل کړو. اوبه ووېشل شوې</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۱۴:</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موسی او اسراییلیان د کنعان په لاره کې د سره سمندر سره ولیدل.</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مصريانو اسرائيليان تعقيب کړل چې بيا يې ونيسي.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بیا، یو حیرانتیا پیښه وشوه! خدای پریږدي چې سور سمندر وویشل شي او اسراییلیان په وچه ځمکه کې تیر شي.</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مصري عسکرو هغوی تعقيب کړل، خو سمندر بېرته لاړ، ټول مصري عسکر په سمندر کې ډوب شول. یو یې هم ژوندی پاتې نه شو.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کله چې فرعون دا واورېدل، موسی له هغه څخه وډار شو او د مصر له ماڼۍ څخه وتښتید او د مدینې دښتې ته لاړ.</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موږ د خدای څخه مننه کوو چې موږ یې وژغورو! ټولو بنى اِسرائيلو په ډېره خوښۍ سره د خوشحالۍ سندرې وويلې.</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خدای پاک اسراییلیان د دوی له نا امیده حالت څخه وژغورل.</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زه هم په دې حالت کې وم چې د ګناه له امله مړ شم، مګر خدای عیسی رالیږلی چې ما وژغوري!</a:t>
            </a:r>
          </a:p>
          <a:p>
            <a:pPr xmlns:a="http://schemas.openxmlformats.org/drawingml/2006/main" algn="ctr"/>
            <a:r xmlns:a="http://schemas.openxmlformats.org/drawingml/2006/main">
              <a:rPr lang="ps" altLang="ko-KR" sz="3600">
                <a:solidFill>
                  <a:schemeClr val="tx1">
                    <a:lumMod val="65000"/>
                    <a:lumOff val="35000"/>
                  </a:schemeClr>
                </a:solidFill>
              </a:rPr>
              <a:t>خدای دې له ابدي مرګه وژغوره!</a:t>
            </a:r>
          </a:p>
          <a:p>
            <a:pPr xmlns:a="http://schemas.openxmlformats.org/drawingml/2006/main" algn="ctr"/>
            <a:r xmlns:a="http://schemas.openxmlformats.org/drawingml/2006/main">
              <a:rPr lang="ps" altLang="ko-KR" sz="3600">
                <a:solidFill>
                  <a:schemeClr val="tx1">
                    <a:lumMod val="65000"/>
                    <a:lumOff val="35000"/>
                  </a:schemeClr>
                </a:solidFill>
              </a:rPr>
              <a:t>اوه، پلاره خدایه، ډیره مننه!</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زموږ ژغورونکی دی چې خپل خلک په زړه پورې لاره وژغوري.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اسراییلیان څنګه د سره سمندر څخه تیر شول؟</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خدای دوی ته یوه لویه کښتۍ راولېږه.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خدای دې دوی د بحر په اوبو کې وګرځوي.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خدای سور سمندر وویشل او اجازه یې ورکړه چې پرمخ ولاړ شي</a:t>
            </a:r>
          </a:p>
          <a:p>
            <a:r xmlns:a="http://schemas.openxmlformats.org/drawingml/2006/main">
              <a:rPr lang="ps" altLang="ko-KR" sz="2800">
                <a:solidFill>
                  <a:schemeClr val="tx1">
                    <a:lumMod val="65000"/>
                    <a:lumOff val="35000"/>
                  </a:schemeClr>
                </a:solidFill>
              </a:rPr>
              <a:t>وچه ځمکه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خدای دې دوی په سمندر کې الوتنه وکړي.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خدای سور سمندر وویشل او اجازه یې ورکړه چې پرمخ ولاړ شي</a:t>
            </a:r>
          </a:p>
          <a:p>
            <a:r xmlns:a="http://schemas.openxmlformats.org/drawingml/2006/main">
              <a:rPr lang="ps" altLang="ko-KR" sz="2800">
                <a:solidFill>
                  <a:srgbClr val="FF0000"/>
                </a:solidFill>
              </a:rPr>
              <a:t>وچه ځمکه</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بيا حضرت موس ٰی خپل لاس د سمندر په سر اوچت کړ او ټوله شپه مالِک خُدائ سمندر په زوره ختيز باد سره وګرځولو او په وچه زمکه يې بدل کړو. اوبه ووېشل شوې</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۱۴:</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۲۱</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شمیره 20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t>خدای چې د غوښې لاندې راولي</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ما د بنى اِسرائيلو ژړا اورېدلې ده، هغوئ ته ووايه چې په ماښام به تاسو غوښه وخورئ، او سهار به تاسو د ډوډۍ نه ډک شئ، نو تاسو به پوه شئ چې زۀ مالِک خُدائ ستاسو خُدائ پاک يم.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بنى اِسرائيلو په صحرا کښې هيڅ خوراک نۀ درلود. بيا هغوئ د موسىٰ او خُدائ پاک په خلاف ژړل.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بيا څښتن حضرت موسیٰ ته وفرمايل. "زه به ستاسو لپاره د آسمان څخه خواړه راکوز کړم."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سهار کې، د دښتې په فرش کې د یخ په څیر نازکې ټوټې راڅرګندې شوې.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موسی 40 کاله د شپون په توګه ژوند وکړ او په پای کې 80 کلن شو.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ماښام کې چرګ په هغوی باندې راغی او ښکته شو او کمپ یې پوښلی. دوی یې راټول کړل، پخلی او وخوړل. هغوی حتی په صحرا کې هم لوږه نه وه خوړلې.</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600">
                <a:solidFill>
                  <a:schemeClr val="tx1">
                    <a:lumMod val="65000"/>
                    <a:lumOff val="35000"/>
                  </a:schemeClr>
                </a:solidFill>
              </a:rPr>
              <a:t>"خدایه شکر!" موسی او د اسراییلو خلک د خدای په قدرت باندې حیران شول.</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خدای خپلو خلکو ته هره ورځ په حیرانتیا سره خواړه چمتو کول او د هغه لوی ځواک حتی په صحرا کې چې دوی یې نه موندل.</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موږ باور لرو چې خدای به موږ ته زموږ اړتیاوې د هغه په زړه پوري لار سره په وفادارۍ سره چمتو کړي.</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هغه په زړه پوری خدای دی چې زموږ اړتیاوې دمخه پیژني او دوی ته د هغه په زړه پوري لاره چمتو کوي.</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د خپلو وږو خلکو لپاره څه چمتو کړي؟</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مینه او کویل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ډوډۍ او شیدې</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غوښه او اوبه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وريجې او سوپ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① </a:t>
            </a:r>
            <a:r xmlns:a="http://schemas.openxmlformats.org/drawingml/2006/main">
              <a:rPr lang="ps" altLang="ko-KR" sz="2800">
                <a:solidFill>
                  <a:srgbClr val="FF0000"/>
                </a:solidFill>
              </a:rPr>
              <a:t>مینه او کویل</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ما د بنى اِسرائيلو ژړا اورېدلې ده، هغوئ ته ووايه چې په ماښام به تاسو غوښه وخورئ، او سهار به تاسو د ډوډۍ نه ډک شئ، نو تاسو به پوه شئ چې زۀ مالِک خُدائ ستاسو خُدائ پاک يم.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ps" altLang="ko-KR" b="1">
                <a:solidFill>
                  <a:schemeClr val="tx1">
                    <a:lumMod val="50000"/>
                    <a:lumOff val="50000"/>
                  </a:schemeClr>
                </a:solidFill>
              </a:rPr>
              <a:t>نه.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21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ps" altLang="ko-KR" sz="4000"/>
              <a:t>لس حکمونه</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موسىٰ هلته څلوېښت ورځې او څلوېښت شپې د مالِک خُدائ سره بې خوراک وو</a:t>
            </a:r>
          </a:p>
          <a:p>
            <a:r xmlns:a="http://schemas.openxmlformats.org/drawingml/2006/main">
              <a:rPr lang="ps" altLang="ko-KR" sz="3600">
                <a:solidFill>
                  <a:schemeClr val="tx1">
                    <a:lumMod val="65000"/>
                    <a:lumOff val="35000"/>
                  </a:schemeClr>
                </a:solidFill>
              </a:rPr>
              <a:t>ډوډۍ یا د څښاک اوبه. او هغه په تختو باندې د لوظ ټکي لیکلي - لس حکمونه.</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s"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د اسرائيلو خلک د هورب غر (د سينا غر) ته ورسېدل. د مالِک خُدائ جلال په مونټ سينا (د هورب غر) باندې ډک وو.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خُدائ پاک موسىٰ ته ووئيل، ”په غرۀ باندې ما ته راشه. موسی د خدای غره ته لاړ.</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یوه ورځ خدای جل جلاله هغه ته په اور کې راوغوښت او ورته یې وویل. "زه ته فرعون ته لیږم چې خپل قوم اسراییلیان له مصر څخه وژغوري."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مالِک خُدائ د حورب په غرۀ کښې ملاقات وکړ.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ps" altLang="ko-KR" sz="2800">
                <a:solidFill>
                  <a:schemeClr val="tx1">
                    <a:lumMod val="65000"/>
                    <a:lumOff val="35000"/>
                  </a:schemeClr>
                </a:solidFill>
              </a:rPr>
              <a:t>خدای موسی ته د تیږو تختې ورکړې. خدای په دې باندې د اسراییلو لپاره قوانین او حکمونه لیکلي - لس حکمونه.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ps" altLang="ko-KR" sz="2600">
                <a:solidFill>
                  <a:schemeClr val="tx1">
                    <a:lumMod val="65000"/>
                    <a:lumOff val="35000"/>
                  </a:schemeClr>
                </a:solidFill>
              </a:rPr>
              <a:t>"د خدای څخه مننه، چې تاسو موږ ته قوانین راکړل."</a:t>
            </a:r>
          </a:p>
          <a:p>
            <a:r xmlns:a="http://schemas.openxmlformats.org/drawingml/2006/main">
              <a:rPr lang="ps" altLang="ko-KR" sz="2600">
                <a:solidFill>
                  <a:schemeClr val="tx1">
                    <a:lumMod val="65000"/>
                    <a:lumOff val="35000"/>
                  </a:schemeClr>
                </a:solidFill>
              </a:rPr>
              <a:t>موسی فکر وکړ، "زه به دا قیمتي لس حکمونه وړاندې کړم او درس ورکړم."</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ps" altLang="ko-KR" sz="3200">
                <a:solidFill>
                  <a:schemeClr val="tx1">
                    <a:lumMod val="65000"/>
                    <a:lumOff val="35000"/>
                  </a:schemeClr>
                </a:solidFill>
              </a:rPr>
              <a:t>لس حکمونه هغه قیمتي مقررات دي چې خدای زموږ د ژوند لپاره ورکړي دي.</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کله چې موږ د خدای قوانینو اطاعت کوو، خدای به زموږ له ژوند څخه راضي وي.</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s" altLang="ko-KR" sz="3600">
                <a:solidFill>
                  <a:srgbClr val="C00000"/>
                </a:solidFill>
              </a:rPr>
              <a:t>خدای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خدای موږ ته قوانین او لس حکمونه راکړي دي.</a:t>
            </a:r>
          </a:p>
          <a:p>
            <a:endParaRPr lang="en-US" altLang="ko-KR" sz="3600">
              <a:solidFill>
                <a:schemeClr val="tx1">
                  <a:lumMod val="65000"/>
                  <a:lumOff val="35000"/>
                </a:schemeClr>
              </a:solidFill>
            </a:endParaRPr>
          </a:p>
          <a:p>
            <a:r xmlns:a="http://schemas.openxmlformats.org/drawingml/2006/main">
              <a:rPr lang="ps" altLang="ko-KR" sz="3600">
                <a:solidFill>
                  <a:schemeClr val="tx1">
                    <a:lumMod val="65000"/>
                    <a:lumOff val="35000"/>
                  </a:schemeClr>
                </a:solidFill>
              </a:rPr>
              <a:t>خدای دې موږ ته د دې قوانینو او حکمونو له لارې ځان وپیژني.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ps" altLang="ko-KR" sz="3200">
                <a:solidFill>
                  <a:schemeClr val="tx1">
                    <a:lumMod val="65000"/>
                    <a:lumOff val="35000"/>
                  </a:schemeClr>
                </a:solidFill>
              </a:rPr>
              <a:t>خدای تعالی لس حکمونه چیرته لیکلي؟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لرګي ټابلیټ</a:t>
            </a:r>
            <a:r xmlns:a="http://schemas.openxmlformats.org/drawingml/2006/main">
              <a:rPr lang="ps"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خټکی</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ټابلیټ</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کاغذ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 ډبرې ګولۍ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ps" altLang="en-US" sz="2800">
                <a:solidFill>
                  <a:srgbClr val="FF0000"/>
                </a:solidFill>
              </a:rPr>
              <a:t>④ </a:t>
            </a:r>
            <a:r xmlns:a="http://schemas.openxmlformats.org/drawingml/2006/main">
              <a:rPr lang="ps" altLang="ko-KR" sz="2800">
                <a:solidFill>
                  <a:srgbClr val="FF0000"/>
                </a:solidFill>
              </a:rPr>
              <a:t>د ډبرې ګولۍ</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موسىٰ هلته څلوېښت ورځې او څلوېښت شپې د مالِک خُدائ سره بې خوراک وو</a:t>
            </a:r>
          </a:p>
          <a:p>
            <a:r xmlns:a="http://schemas.openxmlformats.org/drawingml/2006/main">
              <a:rPr lang="ps" altLang="ko-KR" sz="3600">
                <a:solidFill>
                  <a:schemeClr val="tx1">
                    <a:lumMod val="65000"/>
                    <a:lumOff val="35000"/>
                  </a:schemeClr>
                </a:solidFill>
              </a:rPr>
              <a:t>ډوډۍ یا د څښاک اوبه. او هغه په تختو باندې د لوظ ټکي لیکلي - لس حکمونه.</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ps" altLang="ko-KR" sz="2800">
                <a:solidFill>
                  <a:schemeClr val="tx1">
                    <a:lumMod val="65000"/>
                    <a:lumOff val="35000"/>
                  </a:schemeClr>
                </a:solidFill>
              </a:rPr>
              <a:t>خروج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شمیره 22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د سرو زرو خوسی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هغه څه چې دوی ورته سپارلي واخيستل او د بُت په شکل یې جوړ کړل</a:t>
            </a:r>
          </a:p>
          <a:p>
            <a:r xmlns:a="http://schemas.openxmlformats.org/drawingml/2006/main">
              <a:rPr lang="ps" altLang="ko-KR" sz="3600">
                <a:solidFill>
                  <a:schemeClr val="bg1">
                    <a:lumMod val="50000"/>
                  </a:schemeClr>
                </a:solidFill>
              </a:rPr>
              <a:t>د خوسکي څخه، د یوې وسیلې سره یې فیشن کول. بيا هغوئ ووئيل، ”اے بنى اِسرائيلو، دا ستاسو معبودان دي چې تا د مِصر نه راوويستلے يې.</a:t>
            </a:r>
          </a:p>
          <a:p>
            <a:r xmlns:a="http://schemas.openxmlformats.org/drawingml/2006/main">
              <a:rPr lang="p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۳۲:۴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کله چې موسی د غره څخه دومره اوږد نه و راښکته شوی، نو دوی ناخوښه شول. "موږ خپل خدای ته اړتیا لرو چې د موسی پر ځای زموږ مشري وکړي."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ps" altLang="ko-KR" sz="2600">
                <a:solidFill>
                  <a:schemeClr val="tx1">
                    <a:lumMod val="65000"/>
                    <a:lumOff val="35000"/>
                  </a:schemeClr>
                </a:solidFill>
              </a:rPr>
              <a:t>موسی بیرته مصر ته راغی ترڅو خپل قوم وژغوري چې اسراییلیان یې په لاس کې وو چې خدای ورته ورکړی 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نو هغوئ د سرو زرو يو خوسکى جوړ کړ او د خپل معبود په توګه يې د هغوئ د مشرۍ دپاره عبادت وکړو.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موسی چې د لسو حکمونو سره راښکته شو نو ډیر په قهر شو.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د دوی په وړاندې په قهر شو. "زه به هغوی له منځه یوسم. بیا به زه تاسو یو لوی قوم جوړ کړم.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600">
                <a:solidFill>
                  <a:schemeClr val="tx1">
                    <a:lumMod val="65000"/>
                    <a:lumOff val="35000"/>
                  </a:schemeClr>
                </a:solidFill>
              </a:rPr>
              <a:t>مګر، موسی خدای ته دعا وکړه چې دوی په جدي توګه بخښنه وکړي. خدای د موسی دعا واوریده او هغوی ته یې بخښنه وکړه.</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a:t>
            </a:r>
            <a:r xmlns:a="http://schemas.openxmlformats.org/drawingml/2006/main">
              <a:rPr lang="ps" altLang="en-US" sz="4000">
                <a:solidFill>
                  <a:srgbClr val="FF0000"/>
                </a:solidFill>
              </a:rPr>
              <a:t> </a:t>
            </a:r>
            <a:r xmlns:a="http://schemas.openxmlformats.org/drawingml/2006/main">
              <a:rPr lang="ps" altLang="ko-KR" sz="4000">
                <a:solidFill>
                  <a:srgbClr val="FF0000"/>
                </a:solidFill>
              </a:rPr>
              <a:t>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هغه څه چې د خدای څخه ډیر نفرت کوي د هغه پر ځای د نورو معبودانو عبادت کول دي.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تاسو باید په هیڅ قیمت د ځان لپاره بُت مه جوړوئ.</a:t>
            </a:r>
          </a:p>
          <a:p>
            <a:pPr xmlns:a="http://schemas.openxmlformats.org/drawingml/2006/main" algn="ctr"/>
            <a:r xmlns:a="http://schemas.openxmlformats.org/drawingml/2006/main">
              <a:rPr lang="ps" altLang="ko-KR" sz="3600">
                <a:solidFill>
                  <a:schemeClr val="tx1">
                    <a:lumMod val="65000"/>
                    <a:lumOff val="35000"/>
                  </a:schemeClr>
                </a:solidFill>
              </a:rPr>
              <a:t>مهمه نده چې څه پیښیږي ، تاسو باید دوی ته سجده مه کوئ او د دوی عبادت مه کوئ.</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solidFill>
                  <a:srgbClr val="FF0000"/>
                </a:solidFill>
              </a:rPr>
              <a:t>خدایه؟</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د هغه پر ځای د بت پرستۍ څخه ډیر نفرت کوي.</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بني اسرائيلو د ګناهونو د کولو لپاره کوم بت جوړ کړ؟</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طلایی</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طلایی خوسکی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سرو زرو خوسکي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سره زر</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عقاب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② </a:t>
            </a:r>
            <a:r xmlns:a="http://schemas.openxmlformats.org/drawingml/2006/main">
              <a:rPr lang="ps" altLang="ko-KR" sz="2800">
                <a:solidFill>
                  <a:srgbClr val="FF0000"/>
                </a:solidFill>
              </a:rPr>
              <a:t>طلایی خوسکی</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هغه څه چې دوی ورته سپارلي واخيستل او د بُت په شکل یې جوړ کړل</a:t>
            </a:r>
          </a:p>
          <a:p>
            <a:r xmlns:a="http://schemas.openxmlformats.org/drawingml/2006/main">
              <a:rPr lang="ps" altLang="ko-KR" sz="3600">
                <a:solidFill>
                  <a:schemeClr val="bg1">
                    <a:lumMod val="50000"/>
                  </a:schemeClr>
                </a:solidFill>
              </a:rPr>
              <a:t>د خوسکي څخه، د یوې وسیلې سره یې فیشن کول. بيا هغوئ ووئيل، ”اے بنى اِسرائيلو، دا ستاسو معبودان دي چې تا د مِصر نه راوويستلے يې.</a:t>
            </a:r>
          </a:p>
          <a:p>
            <a:r xmlns:a="http://schemas.openxmlformats.org/drawingml/2006/main">
              <a:rPr lang="p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خروج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۳۲:۴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شمیره 23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په صحرا کې د خدای کور (خیمه).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په کومه ورځ چې مقدسه خېمه، د شهادت خېمه جوړه شوه، ورېځې پوښلې وه. د ماښام څخه تر سهاره پورې د خیمې پورته ورېځې د اور په څیر ښکاري.</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شمېرې</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۹:۱۵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ps" altLang="ko-KR" sz="3200">
                <a:solidFill>
                  <a:schemeClr val="tx1">
                    <a:lumMod val="65000"/>
                    <a:lumOff val="35000"/>
                  </a:schemeClr>
                </a:solidFill>
              </a:rPr>
              <a:t>خدای موسی د اسراییلو د مشر په توګه بللی کله چې هغه 80 کلن 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د خدای پلان زموږ څخه توپیر لري، مګر د هغه پلان تل بشپړ دی.</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موږ باید باور ولرو چې د خدای پلان بشپړ دی او موږ باید په هغه تکیه وکړو.</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موسی ته وویل چې خیمه جوړه کړه - د خدای کور.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خدای د خیمې په اړه هرڅه وویل - د دې شکل او ټول شیان چې باید د هغې لپاره چمتو شي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او خدای دې دوی ته وښيي چې څنګه هره ماده وکاروي کله چې دوی په خیمه کې د خدای عبادت کوي.</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موسی او د اسراییلو خلکو د خدای د لارښوونې سره سم خیمه - د خدای کور جوړ کړ.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600">
                <a:solidFill>
                  <a:schemeClr val="tx1">
                    <a:lumMod val="65000"/>
                    <a:lumOff val="35000"/>
                  </a:schemeClr>
                </a:solidFill>
              </a:rPr>
              <a:t>په هغه ورځ چې خیمه جوړه شوه، ورېځې چې د خدای جلال یې څرګند کړ هغه یې پوښلی. خیمه هغه نښه وه چې خدای د اسراییلو سره و.</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600">
                <a:solidFill>
                  <a:schemeClr val="tx1">
                    <a:lumMod val="65000"/>
                    <a:lumOff val="35000"/>
                  </a:schemeClr>
                </a:solidFill>
              </a:rPr>
              <a:t>خدای پاک اسراییلیانو ته اجازه ورکړه چې خیمه - د خدای کور جوړ کړي، او دوی یې د خیمې سره د دوی د مرکز په توګه ژوند وکړي.</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ps" altLang="ko-KR" sz="3600">
                <a:solidFill>
                  <a:schemeClr val="tx1">
                    <a:lumMod val="65000"/>
                    <a:lumOff val="35000"/>
                  </a:schemeClr>
                </a:solidFill>
              </a:rPr>
              <a:t>موږ باید د خدای سره زموږ د ذهن او د ژوند مرکز په توګه ژوند وکړو.</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solidFill>
                  <a:srgbClr val="FF0000"/>
                </a:solidFill>
              </a:rPr>
              <a:t>خدایه؟</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زموږ سره ژوند کوي، زموږ سره ګرځي، موږ رهبري کوي، او زموږ سره خبرې کوي.</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اسراییلیانو ته څه اجازه ورکړه؟</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طلایی خوسکی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لس احکام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ماڼۍ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خیمه - د خدای کور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④ </a:t>
            </a:r>
            <a:r xmlns:a="http://schemas.openxmlformats.org/drawingml/2006/main">
              <a:rPr lang="ps" altLang="ko-KR" sz="2800">
                <a:solidFill>
                  <a:srgbClr val="FF0000"/>
                </a:solidFill>
              </a:rPr>
              <a:t>خیمه - د خدای کور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bg1">
                    <a:lumMod val="50000"/>
                  </a:schemeClr>
                </a:solidFill>
              </a:rPr>
              <a:t>په کومه ورځ چې مقدسه خېمه، د شهادت خېمه جوړه شوه، ورېځې پوښلې وه. د ماښام څخه تر سهاره پورې د خیمې پورته ورېځې د اور په څیر ښکاري.</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شمېرې</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۹:۱۵</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b="1">
                <a:solidFill>
                  <a:schemeClr val="tx1">
                    <a:lumMod val="50000"/>
                    <a:lumOff val="50000"/>
                  </a:schemeClr>
                </a:solidFill>
              </a:rPr>
              <a:t>۲۴ ګڼه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کلمه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د</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خدای</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400"/>
              <a:t>جیریکو سقوط وکړ</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ps" altLang="ko-KR" sz="3200"/>
              <a:t>خدای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ps" altLang="ko-KR" sz="3600">
                <a:solidFill>
                  <a:schemeClr val="tx1">
                    <a:lumMod val="65000"/>
                    <a:lumOff val="35000"/>
                  </a:schemeClr>
                </a:solidFill>
              </a:rPr>
              <a:t>خدای موږ د خپل بشپړ پلانونو سره رهبري کوي. د خدای په پلانونو کې هیڅ غلطی نشته.</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اووم ځل، کله چې کاهنانو د بیړۍ غږ وکړ، یوشع خلکو ته امر وکړ: "چیغې وکړئ، ځکه چې څښتن تاسو ته ښار درکړی دی.</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جوشوا</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۶:۱۶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بنى اِسرائيلو غوښتل چې وعده شوې مُلک ته لاړ شى. خو يريکو، چې يوه لويه کلا وه، د هغوی لاره بنده کړه.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خُدائ پاک يشوَع ته ووئيل، چې د هغوئ مشر وُو، چې څنګه يريحو تباه کړى.</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د بنى اِسرائيلو خلقو د خُدائ پاک د حُکم سره سم د اوو ورځو دپاره د يريحو د دېوال په شاوخوا کښې ګرځېدل.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داسې حال کې چې دوی شپږ ورځې د دېوال شاوخوا ګرځي، هره ورځ د یو ځل لپاره، یریحو یو انچ هم حرکت نه کاوه.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په اوومه ورځ، دوی د هغې شاوخوا اوه ځله حرکت وکړ. په اووم وخت کې، دوی یو لوړ غږ وکړ، دیوال ړنګ شو.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solidFill>
                  <a:schemeClr val="tx1">
                    <a:lumMod val="65000"/>
                    <a:lumOff val="35000"/>
                  </a:schemeClr>
                </a:solidFill>
              </a:rPr>
              <a:t>بنى اِسرائيلو نۀ شو کولى يريحو په خپل طاقت تباه کړى. مګر خدای د دوی لپاره په خپل قدرت سره یریحو ویجاړ کړ.</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اسراییلو د خدای په اطاعت سره بریا ترلاسه کړه.</a:t>
            </a:r>
          </a:p>
          <a:p>
            <a:pPr xmlns:a="http://schemas.openxmlformats.org/drawingml/2006/main" algn="ctr"/>
            <a:r xmlns:a="http://schemas.openxmlformats.org/drawingml/2006/main">
              <a:rPr lang="ps" altLang="ko-KR" sz="3200">
                <a:solidFill>
                  <a:schemeClr val="tx1">
                    <a:lumMod val="65000"/>
                    <a:lumOff val="35000"/>
                  </a:schemeClr>
                </a:solidFill>
              </a:rPr>
              <a:t>راځئ چې خپل ژوند د خدای په اطاعت کې تیر کړو.</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ps" altLang="ko-KR" sz="3200">
                <a:solidFill>
                  <a:schemeClr val="tx1">
                    <a:lumMod val="65000"/>
                    <a:lumOff val="35000"/>
                  </a:schemeClr>
                </a:solidFill>
              </a:rPr>
              <a:t>راځئ چې د خدای شکر وباسو چې موږ یې ګټلی!</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3200"/>
              <a:t>خدایه؟</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rgbClr val="C00000"/>
                </a:solidFill>
              </a:rPr>
              <a:t>خدایه..</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د خپل لوی ځواک له لارې خپلو خلکو ته بریا ورکوي.</a:t>
            </a:r>
          </a:p>
          <a:p>
            <a:endParaRPr lang="en-US" altLang="ko-KR" sz="3600">
              <a:solidFill>
                <a:schemeClr val="tx1">
                  <a:lumMod val="65000"/>
                  <a:lumOff val="35000"/>
                </a:schemeClr>
              </a:solidFill>
            </a:endParaRPr>
          </a:p>
          <a:p>
            <a:r xmlns:a="http://schemas.openxmlformats.org/drawingml/2006/main">
              <a:rPr lang="ps" altLang="ko-KR" sz="3600">
                <a:solidFill>
                  <a:schemeClr val="tx1">
                    <a:lumMod val="65000"/>
                    <a:lumOff val="35000"/>
                  </a:schemeClr>
                </a:solidFill>
              </a:rPr>
              <a:t>هغه د بریا خدای دی!</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خدای جوشوا ته څه امر وکړ چې یریحو ویجاړ کړي؟</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اوو ورځو لپاره په جیریکو کې تیږې وغورځوئ.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د یریحو لپاره اوه ورځې لمونځ وکړئ.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یریحو لپاره اوه ورځې ثناء سندرې وکړئ.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2800">
                <a:solidFill>
                  <a:schemeClr val="tx1">
                    <a:lumMod val="65000"/>
                    <a:lumOff val="35000"/>
                  </a:schemeClr>
                </a:solidFill>
              </a:rPr>
              <a:t>④ د اوو ورځو لپاره د جیریکو دیوال مارچ</a:t>
            </a:r>
          </a:p>
          <a:p>
            <a:r xmlns:a="http://schemas.openxmlformats.org/drawingml/2006/main">
              <a:rPr lang="ps" altLang="ko-KR" sz="2800">
                <a:solidFill>
                  <a:schemeClr val="tx1">
                    <a:lumMod val="65000"/>
                    <a:lumOff val="35000"/>
                  </a:schemeClr>
                </a:solidFill>
              </a:rPr>
              <a:t>وروستۍ ورځ یو لوړ غږ وکړئ.</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en-US" sz="2800">
                <a:solidFill>
                  <a:srgbClr val="FF0000"/>
                </a:solidFill>
              </a:rPr>
              <a:t>④ </a:t>
            </a:r>
            <a:r xmlns:a="http://schemas.openxmlformats.org/drawingml/2006/main">
              <a:rPr lang="ps" altLang="ko-KR" sz="2800">
                <a:solidFill>
                  <a:srgbClr val="FF0000"/>
                </a:solidFill>
              </a:rPr>
              <a:t>د اوو ورځو لپاره د جیریکو دیوال مارچ</a:t>
            </a:r>
          </a:p>
          <a:p>
            <a:r xmlns:a="http://schemas.openxmlformats.org/drawingml/2006/main">
              <a:rPr lang="ps" altLang="ko-KR" sz="2800">
                <a:solidFill>
                  <a:srgbClr val="FF0000"/>
                </a:solidFill>
              </a:rPr>
              <a:t>وروستۍ ورځ یو لوړ غږ وکړئ.</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ps" altLang="ko-KR" sz="3600">
                <a:solidFill>
                  <a:schemeClr val="tx1">
                    <a:lumMod val="65000"/>
                    <a:lumOff val="35000"/>
                  </a:schemeClr>
                </a:solidFill>
              </a:rPr>
              <a:t>اووم ځل، کله چې کاهنانو د بیړۍ غږ وکړ، یوشع خلکو ته امر وکړ: "چیغې وکړئ، ځکه چې څښتن تاسو ته ښار درکړی دی.</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ps" altLang="ko-KR" sz="2800">
                <a:solidFill>
                  <a:schemeClr val="tx1">
                    <a:lumMod val="65000"/>
                    <a:lumOff val="35000"/>
                  </a:schemeClr>
                </a:solidFill>
              </a:rPr>
              <a:t>جوشوا</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۶:۱۶</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